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70" r:id="rId13"/>
    <p:sldId id="275" r:id="rId14"/>
    <p:sldId id="276" r:id="rId15"/>
    <p:sldId id="279" r:id="rId16"/>
    <p:sldId id="282" r:id="rId17"/>
    <p:sldId id="281" r:id="rId18"/>
  </p:sldIdLst>
  <p:sldSz cx="12192000" cy="6858000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Raleway" pitchFamily="2" charset="-18"/>
      <p:regular r:id="rId24"/>
      <p:bold r:id="rId25"/>
      <p:italic r:id="rId26"/>
      <p:boldItalic r:id="rId27"/>
    </p:embeddedFont>
    <p:embeddedFont>
      <p:font typeface="Twentieth Century" panose="020B0602020104020603" pitchFamily="34" charset="-18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6936">
          <p15:clr>
            <a:srgbClr val="A4A3A4"/>
          </p15:clr>
        </p15:guide>
        <p15:guide id="4" pos="74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+GtVgAmMqrv88Y9E0tRVVk1B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F75633-6F8C-46A4-BAD0-C5DCBDBE2D8A}">
  <a:tblStyle styleId="{E6F75633-6F8C-46A4-BAD0-C5DCBDBE2D8A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F4"/>
          </a:solidFill>
        </a:fill>
      </a:tcStyle>
    </a:wholeTbl>
    <a:band1H>
      <a:tcTxStyle b="off" i="off"/>
      <a:tcStyle>
        <a:tcBdr/>
        <a:fill>
          <a:solidFill>
            <a:srgbClr val="D5E2E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5E2E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8" y="36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2FAD011C-3CAB-6635-2FFA-2AED17B6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546B9A3-1AAE-9AD3-7C28-0E6FCC0B41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AABF57EF-DC77-BFE2-E178-1B62A049A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p4:notes">
            <a:extLst>
              <a:ext uri="{FF2B5EF4-FFF2-40B4-BE49-F238E27FC236}">
                <a16:creationId xmlns:a16="http://schemas.microsoft.com/office/drawing/2014/main" id="{2073381B-B77C-2EC5-CA46-B67370C9EC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19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/>
          <p:nvPr/>
        </p:nvSpPr>
        <p:spPr>
          <a:xfrm>
            <a:off x="4000500" y="1087403"/>
            <a:ext cx="8191500" cy="5770597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30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30"/>
          <p:cNvSpPr/>
          <p:nvPr/>
        </p:nvSpPr>
        <p:spPr>
          <a:xfrm>
            <a:off x="5292348" y="1"/>
            <a:ext cx="2279742" cy="1267785"/>
          </a:xfrm>
          <a:custGeom>
            <a:avLst/>
            <a:gdLst/>
            <a:ahLst/>
            <a:cxnLst/>
            <a:rect l="l" t="t" r="r" b="b"/>
            <a:pathLst>
              <a:path w="2279742" h="1267785" extrusionOk="0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0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/>
          <p:nvPr/>
        </p:nvSpPr>
        <p:spPr>
          <a:xfrm flipH="1">
            <a:off x="0" y="2949740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0"/>
          <p:cNvSpPr txBox="1"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 column">
  <p:cSld name="Comparison 3 colum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3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4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1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1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5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body" idx="6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2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2"/>
          <p:cNvSpPr/>
          <p:nvPr/>
        </p:nvSpPr>
        <p:spPr>
          <a:xfrm flipH="1">
            <a:off x="530529" y="0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2"/>
          <p:cNvSpPr/>
          <p:nvPr/>
        </p:nvSpPr>
        <p:spPr>
          <a:xfrm flipH="1">
            <a:off x="3961511" y="-1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2"/>
          <p:cNvSpPr/>
          <p:nvPr/>
        </p:nvSpPr>
        <p:spPr>
          <a:xfrm flipH="1">
            <a:off x="0" y="2936831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2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2"/>
          <p:cNvSpPr/>
          <p:nvPr/>
        </p:nvSpPr>
        <p:spPr>
          <a:xfrm flipH="1">
            <a:off x="340505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2"/>
          <p:cNvSpPr/>
          <p:nvPr/>
        </p:nvSpPr>
        <p:spPr>
          <a:xfrm flipH="1">
            <a:off x="4132972" y="6258755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2"/>
          <p:cNvSpPr txBox="1"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sldNum" idx="12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body" idx="1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43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3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4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4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45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5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1"/>
          <p:cNvSpPr/>
          <p:nvPr/>
        </p:nvSpPr>
        <p:spPr>
          <a:xfrm rot="-1790889">
            <a:off x="8817284" y="252779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1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489" y="5748113"/>
            <a:ext cx="2467318" cy="87642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2"/>
          <p:cNvSpPr/>
          <p:nvPr/>
        </p:nvSpPr>
        <p:spPr>
          <a:xfrm rot="-5400000">
            <a:off x="-388932" y="4153352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2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3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3"/>
          <p:cNvSpPr/>
          <p:nvPr/>
        </p:nvSpPr>
        <p:spPr>
          <a:xfrm flipH="1">
            <a:off x="10494433" y="5717903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3"/>
          <p:cNvSpPr txBox="1"/>
          <p:nvPr/>
        </p:nvSpPr>
        <p:spPr>
          <a:xfrm>
            <a:off x="4191000" y="6508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www.vyberspravne.cz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small pictures">
  <p:cSld name="Title and Content 2 small pictur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>
            <a:spLocks noGrp="1"/>
          </p:cNvSpPr>
          <p:nvPr>
            <p:ph type="pic" idx="2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4"/>
          <p:cNvSpPr>
            <a:spLocks noGrp="1"/>
          </p:cNvSpPr>
          <p:nvPr>
            <p:ph type="pic" idx="3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34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4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5"/>
          <p:cNvSpPr/>
          <p:nvPr/>
        </p:nvSpPr>
        <p:spPr>
          <a:xfrm rot="5400000" flipH="1">
            <a:off x="10905790" y="5387319"/>
            <a:ext cx="1737401" cy="930911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5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1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37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with picture">
  <p:cSld name="Quote slide with picture"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</p:spPr>
        <p:txBody>
          <a:bodyPr spcFirstLastPara="1" wrap="square" lIns="457200" tIns="45700" rIns="457200" bIns="2331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40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0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22489" y="5748113"/>
            <a:ext cx="2467318" cy="8764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5093208" y="6334494"/>
            <a:ext cx="6592824" cy="70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None/>
            </a:pP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br>
              <a:rPr lang="en-US" sz="8000">
                <a:solidFill>
                  <a:srgbClr val="FFFFFF"/>
                </a:solidFill>
              </a:rPr>
            </a:br>
            <a:r>
              <a:rPr lang="en-US" sz="8000">
                <a:solidFill>
                  <a:srgbClr val="FFFFFF"/>
                </a:solidFill>
              </a:rPr>
              <a:t>VYBER SPRÁVNĚ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povolání, obor, školu 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</a:t>
            </a:r>
            <a:br>
              <a:rPr lang="en-US">
                <a:solidFill>
                  <a:srgbClr val="FFFFFF"/>
                </a:solidFill>
              </a:rPr>
            </a:br>
            <a:endParaRPr/>
          </a:p>
        </p:txBody>
      </p:sp>
      <p:sp>
        <p:nvSpPr>
          <p:cNvPr id="145" name="Google Shape;145;p1"/>
          <p:cNvSpPr txBox="1"/>
          <p:nvPr/>
        </p:nvSpPr>
        <p:spPr>
          <a:xfrm>
            <a:off x="8691937" y="5965162"/>
            <a:ext cx="2994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www.vyberspravne.cz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 descr="Obsah obrázku kruh, Šipky, snímek obrazovky, šipka&#10;&#10;Popis byl vytvořen automatick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063" r="13081" b="1"/>
          <a:stretch/>
        </p:blipFill>
        <p:spPr>
          <a:xfrm>
            <a:off x="6429828" y="1585964"/>
            <a:ext cx="4777381" cy="47703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>
            <a:spLocks noGrp="1"/>
          </p:cNvSpPr>
          <p:nvPr>
            <p:ph type="title"/>
          </p:nvPr>
        </p:nvSpPr>
        <p:spPr>
          <a:xfrm>
            <a:off x="838200" y="479493"/>
            <a:ext cx="74119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cs-CZ" dirty="0">
                <a:solidFill>
                  <a:srgbClr val="77ADBE"/>
                </a:solidFill>
              </a:rPr>
              <a:t>Cíl programu Vyber správně</a:t>
            </a:r>
            <a:endParaRPr dirty="0"/>
          </a:p>
        </p:txBody>
      </p:sp>
      <p:sp>
        <p:nvSpPr>
          <p:cNvPr id="235" name="Google Shape;2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88888"/>
                </a:solidFill>
              </a:rPr>
              <a:t>www.vyberspravne.cz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236" name="Google Shape;2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688622" y="2269067"/>
            <a:ext cx="5407377" cy="3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POMOCI STUDENTOVI POZNAT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jeho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Osobnostní charakteristiky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Silné a slabé stránky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Zájmy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1" descr="Obsah obrázku Grafika, snímek obrazovky, kruh, Písmo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9810" y="-714015"/>
            <a:ext cx="2877778" cy="287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5040" y="365125"/>
            <a:ext cx="2467318" cy="87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>
                <a:solidFill>
                  <a:srgbClr val="77ADBE"/>
                </a:solidFill>
              </a:rPr>
              <a:t>Jak na to – princip Development centra</a:t>
            </a:r>
            <a:endParaRPr>
              <a:solidFill>
                <a:srgbClr val="77ADBE"/>
              </a:solidFill>
            </a:endParaRPr>
          </a:p>
        </p:txBody>
      </p:sp>
      <p:sp>
        <p:nvSpPr>
          <p:cNvPr id="245" name="Google Shape;24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838200" y="1911350"/>
            <a:ext cx="10515600" cy="374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400" b="1">
                <a:solidFill>
                  <a:schemeClr val="accent6"/>
                </a:solidFill>
              </a:rPr>
              <a:t>Development centrum ROZEZNÁ A ZODPOVÍ otázky jednotlivce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accent6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AutoNum type="arabicPeriod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Osobnost je moje součást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AutoNum type="arabicPeriod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Důležité je IQ a talent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AutoNum type="arabicPeriod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Podstatná je motivace a chuť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AutoNum type="arabicPeriod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Prověří kompetence v různých situacích</a:t>
            </a:r>
            <a:endParaRPr/>
          </a:p>
          <a:p>
            <a:pPr marL="514350" lvl="0" indent="-311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2" descr="Jak se připravit na Assessment nebo Development Centr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5017" y="2721421"/>
            <a:ext cx="3093156" cy="177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12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262" name="Google Shape;262;p14"/>
          <p:cNvGrpSpPr/>
          <p:nvPr/>
        </p:nvGrpSpPr>
        <p:grpSpPr>
          <a:xfrm>
            <a:off x="793047" y="2191125"/>
            <a:ext cx="7730769" cy="3416326"/>
            <a:chOff x="793047" y="1582334"/>
            <a:chExt cx="7730769" cy="3416326"/>
          </a:xfrm>
        </p:grpSpPr>
        <p:sp>
          <p:nvSpPr>
            <p:cNvPr id="263" name="Google Shape;263;p14"/>
            <p:cNvSpPr txBox="1"/>
            <p:nvPr/>
          </p:nvSpPr>
          <p:spPr>
            <a:xfrm>
              <a:off x="793047" y="1582340"/>
              <a:ext cx="2932481" cy="3416320"/>
            </a:xfrm>
            <a:prstGeom prst="rect">
              <a:avLst/>
            </a:prstGeom>
            <a:solidFill>
              <a:srgbClr val="E2EE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Modelové situace</a:t>
              </a:r>
              <a:endParaRPr sz="1800" b="0" i="0" u="none" strike="noStrike" cap="non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Zajímá nás, jak zareaguje, když se objeví zapeklitá situace. Co ho nabudí, když jde do tuhého, a jaké triky má v rukávu, když je třeba jednat. Podíváme se, co preferuje při řešení, jak směřuje k cíli a v jaké roli se cítí nejlépe. Chceme vidět silné i slabé stránky.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6269601" y="1582339"/>
              <a:ext cx="2254215" cy="3139281"/>
            </a:xfrm>
            <a:prstGeom prst="rect">
              <a:avLst/>
            </a:prstGeom>
            <a:solidFill>
              <a:srgbClr val="C7DE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1800"/>
              </a:pPr>
              <a:r>
                <a:rPr lang="en-US" sz="1800" b="1" dirty="0" err="1">
                  <a:solidFill>
                    <a:srgbClr val="666666"/>
                  </a:solidFill>
                  <a:latin typeface="Raleway"/>
                  <a:sym typeface="Raleway"/>
                </a:rPr>
                <a:t>Testování</a:t>
              </a:r>
              <a:endParaRPr lang="en-US" sz="1800" b="1" dirty="0">
                <a:solidFill>
                  <a:srgbClr val="666666"/>
                </a:solidFill>
                <a:latin typeface="Raleway"/>
                <a:sym typeface="Raleway"/>
              </a:endParaRPr>
            </a:p>
            <a:p>
              <a:pPr>
                <a:buSzPts val="1800"/>
              </a:pP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Jsou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potřeba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i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testy,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které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nám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dodají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poslední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informace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o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osobnosti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.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Zjistíme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,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jestli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společně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jdeme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správným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směrem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v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hledání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budoucího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studia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nebo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 </a:t>
              </a:r>
              <a:r>
                <a:rPr lang="en-US" sz="1800" dirty="0" err="1">
                  <a:solidFill>
                    <a:srgbClr val="666666"/>
                  </a:solidFill>
                  <a:latin typeface="Raleway"/>
                  <a:sym typeface="Raleway"/>
                </a:rPr>
                <a:t>povolání</a:t>
              </a:r>
              <a:r>
                <a:rPr lang="en-US" sz="1800" dirty="0">
                  <a:solidFill>
                    <a:srgbClr val="666666"/>
                  </a:solidFill>
                  <a:latin typeface="Raleway"/>
                  <a:sym typeface="Raleway"/>
                </a:rPr>
                <a:t>. </a:t>
              </a:r>
              <a:endParaRPr lang="en-US" sz="1800" dirty="0">
                <a:solidFill>
                  <a:srgbClr val="666666"/>
                </a:solidFill>
                <a:latin typeface="Raleway"/>
              </a:endParaRPr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3881975" y="1582334"/>
              <a:ext cx="2254200" cy="2862900"/>
            </a:xfrm>
            <a:prstGeom prst="rect">
              <a:avLst/>
            </a:prstGeom>
            <a:solidFill>
              <a:srgbClr val="E2EE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Případové</a:t>
              </a:r>
              <a:r>
                <a:rPr lang="en-US" sz="1800" b="1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1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studie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Připravíme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úkoly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,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které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pomohou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odhalit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vlastní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sny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a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vize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. Jak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spojí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kreativní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myšlenky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s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reálným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životem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?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Jakým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způsobem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se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blíží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ke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svým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snům</a:t>
              </a:r>
              <a:r>
                <a:rPr lang="en-US" sz="1800" b="0" i="0" u="none" strike="noStrike" cap="none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?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4"/>
          <p:cNvSpPr txBox="1"/>
          <p:nvPr/>
        </p:nvSpPr>
        <p:spPr>
          <a:xfrm>
            <a:off x="692472" y="1193858"/>
            <a:ext cx="108874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TAJEMSTVÍ </a:t>
            </a:r>
            <a:r>
              <a:rPr lang="en-US" sz="2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SEBEOBJEVOVÁNÍ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Účastník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pozná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sám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sebe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Zjistí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svoje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možnosti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co by ho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mohlo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brzdit</a:t>
            </a:r>
            <a:r>
              <a:rPr lang="en-US" sz="1800" b="0" i="0" u="none" strike="noStrike" cap="none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684389" y="402504"/>
            <a:ext cx="9039578" cy="50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cs-CZ" sz="4400" b="0" i="0" u="none" strike="noStrike" cap="none" dirty="0">
                <a:solidFill>
                  <a:srgbClr val="77ADB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Jak to probíhá?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www.vyberspravne.cz</a:t>
            </a:r>
            <a:endParaRPr sz="12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body" idx="1"/>
          </p:nvPr>
        </p:nvSpPr>
        <p:spPr>
          <a:xfrm>
            <a:off x="838200" y="1357940"/>
            <a:ext cx="7424791" cy="428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 i="0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939"/>
              </a:buClr>
              <a:buSzPts val="1600"/>
              <a:buNone/>
            </a:pPr>
            <a:r>
              <a:rPr lang="en-US" sz="1600" b="1" i="0" dirty="0" err="1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Setkání</a:t>
            </a:r>
            <a:r>
              <a:rPr lang="en-US" sz="1600" b="1" i="0" dirty="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 s </a:t>
            </a:r>
            <a:r>
              <a:rPr lang="en-US" sz="1600" b="1" i="0" dirty="0" err="1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profesionálem</a:t>
            </a:r>
            <a:endParaRPr sz="1600" b="0" i="0" dirty="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cs-CZ" sz="160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Vyber správně připravují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kvalifikovaní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psychologové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kariérní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poradci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Doprovázejí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účastníky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cennými</a:t>
            </a:r>
            <a:r>
              <a:rPr lang="en-US" sz="160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radami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profesionální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zpětnou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vazbu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Pomáhají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účastníkovi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si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ucelit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pohled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na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budoucnost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939"/>
              </a:buClr>
              <a:buSzPts val="1600"/>
              <a:buNone/>
            </a:pPr>
            <a:r>
              <a:rPr lang="en-US" sz="1600" b="1" i="0" dirty="0" err="1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Závěrečná</a:t>
            </a:r>
            <a:r>
              <a:rPr lang="en-US" sz="1600" b="1" i="0" dirty="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1" i="0" dirty="0" err="1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konzultace</a:t>
            </a:r>
            <a:endParaRPr sz="1600" b="0" i="0" dirty="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Závěrečná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individuální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konzultace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s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psychologem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nebo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kariérním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poradcem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obsahuje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souhrn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všech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získaných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informací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k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jednotlivci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Účastník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získá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jistotu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správného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rozhodnutí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o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studiu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3939"/>
              </a:buClr>
              <a:buSzPts val="1600"/>
              <a:buNone/>
            </a:pPr>
            <a:r>
              <a:rPr lang="en-US" sz="1600" b="1" i="0" dirty="0" err="1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Kariérní</a:t>
            </a:r>
            <a:r>
              <a:rPr lang="en-US" sz="1600" b="1" i="0" dirty="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1" i="0" dirty="0" err="1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poradenství</a:t>
            </a:r>
            <a:endParaRPr sz="1600" b="0" i="0" dirty="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Důvěra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k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profesionálům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pomoc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v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rozhodování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individuální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plán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studia, </a:t>
            </a:r>
            <a:r>
              <a:rPr lang="en-US" sz="1600" b="0" i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rozvoje</a:t>
            </a:r>
            <a:r>
              <a:rPr lang="en-US" sz="1600" b="0" i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...</a:t>
            </a:r>
            <a:endParaRPr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 i="0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 i="0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sp>
        <p:nvSpPr>
          <p:cNvPr id="336" name="Google Shape;3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www.vyberspravne.cz</a:t>
            </a:r>
            <a:endParaRPr sz="12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-28200" y="512848"/>
            <a:ext cx="10010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 sz="4400" b="0" i="0" u="none" strike="noStrike" cap="none" dirty="0">
                <a:solidFill>
                  <a:srgbClr val="77ADB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sz="4400" b="0" i="0" u="none" strike="noStrike" cap="none" dirty="0" err="1">
                <a:solidFill>
                  <a:srgbClr val="77ADB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Setkání</a:t>
            </a:r>
            <a:r>
              <a:rPr lang="en-US" sz="4400" b="0" i="0" u="none" strike="noStrike" cap="none" dirty="0">
                <a:solidFill>
                  <a:srgbClr val="77ADB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 </a:t>
            </a:r>
            <a:r>
              <a:rPr lang="en-US" sz="4400" b="0" i="0" u="none" strike="noStrike" cap="none" dirty="0" err="1">
                <a:solidFill>
                  <a:srgbClr val="77ADB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odborníkem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8262991" y="1179755"/>
            <a:ext cx="3438418" cy="284817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6722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 dirty="0" err="1">
                <a:solidFill>
                  <a:srgbClr val="77ADBE"/>
                </a:solidFill>
              </a:rPr>
              <a:t>Výsledek</a:t>
            </a:r>
            <a:r>
              <a:rPr lang="en-US" dirty="0">
                <a:solidFill>
                  <a:srgbClr val="77ADBE"/>
                </a:solidFill>
              </a:rPr>
              <a:t> </a:t>
            </a:r>
            <a:r>
              <a:rPr lang="cs-CZ" dirty="0">
                <a:solidFill>
                  <a:srgbClr val="77ADBE"/>
                </a:solidFill>
              </a:rPr>
              <a:t>Vyber správně</a:t>
            </a:r>
            <a:endParaRPr dirty="0"/>
          </a:p>
        </p:txBody>
      </p:sp>
      <p:grpSp>
        <p:nvGrpSpPr>
          <p:cNvPr id="347" name="Google Shape;347;p20"/>
          <p:cNvGrpSpPr/>
          <p:nvPr/>
        </p:nvGrpSpPr>
        <p:grpSpPr>
          <a:xfrm>
            <a:off x="1237191" y="1837248"/>
            <a:ext cx="9615059" cy="3707426"/>
            <a:chOff x="-1" y="0"/>
            <a:chExt cx="9615059" cy="3707426"/>
          </a:xfrm>
        </p:grpSpPr>
        <p:sp>
          <p:nvSpPr>
            <p:cNvPr id="348" name="Google Shape;348;p20"/>
            <p:cNvSpPr/>
            <p:nvPr/>
          </p:nvSpPr>
          <p:spPr>
            <a:xfrm>
              <a:off x="0" y="0"/>
              <a:ext cx="2994421" cy="3357372"/>
            </a:xfrm>
            <a:prstGeom prst="rect">
              <a:avLst/>
            </a:prstGeom>
            <a:solidFill>
              <a:srgbClr val="FDDBEB">
                <a:alpha val="8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993605" y="335737"/>
              <a:ext cx="1007211" cy="1007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1141108" y="483240"/>
              <a:ext cx="712205" cy="712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525" tIns="12700" rIns="785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venir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 sz="4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0" y="3357300"/>
              <a:ext cx="2994421" cy="72"/>
            </a:xfrm>
            <a:prstGeom prst="rect">
              <a:avLst/>
            </a:prstGeom>
            <a:solidFill>
              <a:srgbClr val="5A5260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293864" y="0"/>
              <a:ext cx="2994421" cy="3357372"/>
            </a:xfrm>
            <a:prstGeom prst="rect">
              <a:avLst/>
            </a:prstGeom>
            <a:solidFill>
              <a:srgbClr val="E2EEF1">
                <a:alpha val="8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 txBox="1"/>
            <p:nvPr/>
          </p:nvSpPr>
          <p:spPr>
            <a:xfrm>
              <a:off x="-1" y="1489509"/>
              <a:ext cx="2994421" cy="2014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450" tIns="330200" rIns="2334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venir"/>
                <a:buNone/>
              </a:pP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Obor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,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kde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zúročí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své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silné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stránky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,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schopnosti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nadšení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4287469" y="335737"/>
              <a:ext cx="1007211" cy="1007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 txBox="1"/>
            <p:nvPr/>
          </p:nvSpPr>
          <p:spPr>
            <a:xfrm>
              <a:off x="4434972" y="483240"/>
              <a:ext cx="712205" cy="712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525" tIns="12700" rIns="785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venir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sz="4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293864" y="3357300"/>
              <a:ext cx="2994421" cy="72"/>
            </a:xfrm>
            <a:prstGeom prst="rect">
              <a:avLst/>
            </a:prstGeom>
            <a:solidFill>
              <a:srgbClr val="F6529F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587728" y="0"/>
              <a:ext cx="2994421" cy="3357372"/>
            </a:xfrm>
            <a:prstGeom prst="rect">
              <a:avLst/>
            </a:prstGeom>
            <a:solidFill>
              <a:srgbClr val="E2EEF1">
                <a:alpha val="8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 txBox="1"/>
            <p:nvPr/>
          </p:nvSpPr>
          <p:spPr>
            <a:xfrm>
              <a:off x="3443585" y="1629561"/>
              <a:ext cx="2994421" cy="2014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450" tIns="330200" rIns="2334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venir"/>
                <a:buNone/>
              </a:pP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Povolání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,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které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mu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dává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smysl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a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které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ho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bude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bavit</a:t>
              </a:r>
              <a:endParaRPr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7581333" y="335737"/>
              <a:ext cx="1007211" cy="10072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7728836" y="483240"/>
              <a:ext cx="712205" cy="712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525" tIns="12700" rIns="785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venir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sz="4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587728" y="3357300"/>
              <a:ext cx="2994421" cy="72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 txBox="1"/>
            <p:nvPr/>
          </p:nvSpPr>
          <p:spPr>
            <a:xfrm>
              <a:off x="6620637" y="1693003"/>
              <a:ext cx="2994421" cy="2014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450" tIns="330200" rIns="2334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venir"/>
                <a:buNone/>
              </a:pP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Školu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,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kde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uplatní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svoje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předpodklady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sz="2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63" name="Google Shape;36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64" name="Google Shape;364;p20"/>
          <p:cNvSpPr txBox="1"/>
          <p:nvPr/>
        </p:nvSpPr>
        <p:spPr>
          <a:xfrm>
            <a:off x="1136904" y="1339598"/>
            <a:ext cx="74366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SPRÁVNĚ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rozhod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pro: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0" descr="Obsah obrázku Grafika, snímek obrazovky, kruh, Písmo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9810" y="-714015"/>
            <a:ext cx="2877778" cy="287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5040" y="365125"/>
            <a:ext cx="2467318" cy="87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>
                <a:solidFill>
                  <a:srgbClr val="77ADBE"/>
                </a:solidFill>
              </a:rPr>
              <a:t>Otazníky a aktivity</a:t>
            </a:r>
            <a:endParaRPr>
              <a:solidFill>
                <a:srgbClr val="77ADBE"/>
              </a:solidFill>
            </a:endParaRPr>
          </a:p>
        </p:txBody>
      </p:sp>
      <p:sp>
        <p:nvSpPr>
          <p:cNvPr id="395" name="Google Shape;39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Pro koho je projekt určen</a:t>
            </a:r>
            <a:endParaRPr sz="2800"/>
          </a:p>
        </p:txBody>
      </p:sp>
      <p:sp>
        <p:nvSpPr>
          <p:cNvPr id="396" name="Google Shape;396;p23"/>
          <p:cNvSpPr txBox="1">
            <a:spLocks noGrp="1"/>
          </p:cNvSpPr>
          <p:nvPr>
            <p:ph type="body" idx="2"/>
          </p:nvPr>
        </p:nvSpPr>
        <p:spPr>
          <a:xfrm>
            <a:off x="839788" y="280828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Kdo neví a vědět chce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Kdo si chce potvrdit, co ví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Kdo si chce stanovit kroky k vysněné kariéře</a:t>
            </a:r>
            <a:endParaRPr sz="2800"/>
          </a:p>
        </p:txBody>
      </p:sp>
      <p:sp>
        <p:nvSpPr>
          <p:cNvPr id="397" name="Google Shape;39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www.vyberspravne.cz</a:t>
            </a:r>
            <a:endParaRPr/>
          </a:p>
        </p:txBody>
      </p:sp>
      <p:sp>
        <p:nvSpPr>
          <p:cNvPr id="398" name="Google Shape;39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99" name="Google Shape;3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5040" y="365125"/>
            <a:ext cx="2467318" cy="87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 descr="bigstock Happy Woman Bible Blue Sky Hol 227334478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982" y="1690688"/>
            <a:ext cx="571500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>
                <a:solidFill>
                  <a:srgbClr val="77ADBE"/>
                </a:solidFill>
              </a:rPr>
              <a:t>Náš tým</a:t>
            </a:r>
            <a:endParaRPr>
              <a:solidFill>
                <a:srgbClr val="77ADBE"/>
              </a:solidFill>
            </a:endParaRPr>
          </a:p>
        </p:txBody>
      </p:sp>
      <p:sp>
        <p:nvSpPr>
          <p:cNvPr id="423" name="Google Shape;42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pSp>
        <p:nvGrpSpPr>
          <p:cNvPr id="424" name="Google Shape;424;p28"/>
          <p:cNvGrpSpPr/>
          <p:nvPr/>
        </p:nvGrpSpPr>
        <p:grpSpPr>
          <a:xfrm>
            <a:off x="173024" y="1960631"/>
            <a:ext cx="8437575" cy="2764345"/>
            <a:chOff x="8612" y="549520"/>
            <a:chExt cx="8437575" cy="2764345"/>
          </a:xfrm>
        </p:grpSpPr>
        <p:sp>
          <p:nvSpPr>
            <p:cNvPr id="425" name="Google Shape;425;p28"/>
            <p:cNvSpPr/>
            <p:nvPr/>
          </p:nvSpPr>
          <p:spPr>
            <a:xfrm>
              <a:off x="86290" y="549520"/>
              <a:ext cx="1707399" cy="170739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-14998" b="-1499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612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 txBox="1"/>
            <p:nvPr/>
          </p:nvSpPr>
          <p:spPr>
            <a:xfrm>
              <a:off x="8612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Helvetica Neue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Ladislav Koubek</a:t>
              </a:r>
              <a:br>
                <a:rPr lang="en-US" sz="14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Mgr., MBA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612" y="2855945"/>
              <a:ext cx="1862754" cy="45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2275026" y="549520"/>
              <a:ext cx="1707399" cy="170739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t="-11997" b="-1199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2197348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 txBox="1"/>
            <p:nvPr/>
          </p:nvSpPr>
          <p:spPr>
            <a:xfrm>
              <a:off x="2197348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Helvetica Neue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Lenka Kandrnálová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Ing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2197348" y="2855945"/>
              <a:ext cx="1862754" cy="45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463762" y="549520"/>
              <a:ext cx="1707399" cy="170739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386084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 txBox="1"/>
            <p:nvPr/>
          </p:nvSpPr>
          <p:spPr>
            <a:xfrm>
              <a:off x="4386084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Helvetica Neue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Milan Košdy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Mgr.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4648751" y="2190747"/>
              <a:ext cx="1862754" cy="45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6652498" y="581136"/>
              <a:ext cx="1707399" cy="1707399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16995" b="-16995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6574821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 txBox="1"/>
            <p:nvPr/>
          </p:nvSpPr>
          <p:spPr>
            <a:xfrm>
              <a:off x="6574821" y="2502865"/>
              <a:ext cx="1862754" cy="369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Helvetica Neue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Šárka Oplatková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Mgr.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6583433" y="2822920"/>
              <a:ext cx="1862754" cy="45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28"/>
          <p:cNvSpPr txBox="1"/>
          <p:nvPr/>
        </p:nvSpPr>
        <p:spPr>
          <a:xfrm>
            <a:off x="277402" y="5178175"/>
            <a:ext cx="8899551" cy="468769"/>
          </a:xfrm>
          <a:prstGeom prst="rect">
            <a:avLst/>
          </a:prstGeom>
          <a:solidFill>
            <a:srgbClr val="E2EEF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Znalosti          Kvalifikace          Kompetence         Zkušenosti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28" descr="Obsah obrázku osoba, Lidská tvář, oblečení, úsměv&#10;&#10;Popis byl vytvořen automaticky"/>
          <p:cNvPicPr preferRelativeResize="0"/>
          <p:nvPr/>
        </p:nvPicPr>
        <p:blipFill rotWithShape="1">
          <a:blip r:embed="rId7">
            <a:alphaModFix/>
          </a:blip>
          <a:srcRect r="3" b="43752"/>
          <a:stretch/>
        </p:blipFill>
        <p:spPr>
          <a:xfrm>
            <a:off x="9647740" y="1968461"/>
            <a:ext cx="1706060" cy="1706060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443" name="Google Shape;443;p28"/>
          <p:cNvCxnSpPr/>
          <p:nvPr/>
        </p:nvCxnSpPr>
        <p:spPr>
          <a:xfrm>
            <a:off x="9149810" y="741324"/>
            <a:ext cx="40730" cy="5631476"/>
          </a:xfrm>
          <a:prstGeom prst="straightConnector1">
            <a:avLst/>
          </a:prstGeom>
          <a:noFill/>
          <a:ln w="44450" cap="flat" cmpd="sng">
            <a:solidFill>
              <a:srgbClr val="C7DEE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4" name="Google Shape;444;p28"/>
          <p:cNvSpPr txBox="1"/>
          <p:nvPr/>
        </p:nvSpPr>
        <p:spPr>
          <a:xfrm>
            <a:off x="9418515" y="3902075"/>
            <a:ext cx="3568203" cy="245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Kateřina Křížová</a:t>
            </a:r>
            <a:endParaRPr sz="2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info@vyberspravne.cz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+420 7</a:t>
            </a:r>
            <a:r>
              <a:rPr lang="cs-CZ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92776 232</a:t>
            </a:r>
            <a:endParaRPr sz="2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www.vyberspravne.cz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8"/>
          <p:cNvSpPr txBox="1"/>
          <p:nvPr/>
        </p:nvSpPr>
        <p:spPr>
          <a:xfrm>
            <a:off x="9304147" y="1155213"/>
            <a:ext cx="2393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Kontakt: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www.vyberspravne.cz</a:t>
            </a:r>
            <a:endParaRPr sz="12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17" name="Google Shape;41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1590" y="-10274"/>
            <a:ext cx="48488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68C5F9B6-3FE8-086E-7D2A-EDDAA060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924EECA-2BE5-262F-95A5-E68A39DB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5" t="13783" r="2024" b="2022"/>
          <a:stretch/>
        </p:blipFill>
        <p:spPr>
          <a:xfrm>
            <a:off x="3195263" y="0"/>
            <a:ext cx="5517222" cy="68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1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769740" y="1394460"/>
            <a:ext cx="3791986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lang="en-US" b="1"/>
              <a:t>“Nevíš, kam na školu?</a:t>
            </a:r>
            <a:br>
              <a:rPr lang="en-US" b="1"/>
            </a:br>
            <a:r>
              <a:rPr lang="en-US" b="1"/>
              <a:t>Pomůžeme ti”</a:t>
            </a:r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www.vyberspravne.cz</a:t>
            </a:r>
            <a:endParaRPr/>
          </a:p>
        </p:txBody>
      </p:sp>
      <p:pic>
        <p:nvPicPr>
          <p:cNvPr id="161" name="Google Shape;1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0115" y="1248310"/>
            <a:ext cx="5763685" cy="436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86833" y="1153572"/>
            <a:ext cx="4183117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Helvetica Neue"/>
              <a:buNone/>
            </a:pPr>
            <a:r>
              <a:rPr lang="en-US" sz="5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Vyberete správně? </a:t>
            </a:r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5125402" y="1272381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Většina dětí ZŠ (86%) a studentů SŠ (82%) poslouchá rady rodičů </a:t>
            </a: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Většina rodičů chce pro své dítě to nejlepší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Většina rodičů přebírá ZODPOVĚDNOST nebo SPOLUZODPOVÍDÁ ZA VÝBĚR STUDIA dítěte/studenta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>
            <a:spLocks noGrp="1"/>
          </p:cNvSpPr>
          <p:nvPr>
            <p:ph type="sldNum" idx="12"/>
          </p:nvPr>
        </p:nvSpPr>
        <p:spPr>
          <a:xfrm>
            <a:off x="9541564" y="6356350"/>
            <a:ext cx="18122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4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666606" y="1318705"/>
            <a:ext cx="340961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35,4 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666606" y="2857589"/>
            <a:ext cx="3603287" cy="153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života člověk v průměru pracuje</a:t>
            </a:r>
            <a:endParaRPr sz="4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5111669" y="2"/>
            <a:ext cx="3961053" cy="6857998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5390079" y="1688038"/>
            <a:ext cx="2427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VYBERE SPRÁVNĚ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5287708" y="2118925"/>
            <a:ext cx="336318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ÚSPĚCH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KARIÉRA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ŠTĚSTÍ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9392041" y="2118925"/>
            <a:ext cx="336318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NEZÁJEM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NASCHVÁLY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NEGATIVITA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POTÍŽE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ZTRÁTY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9392041" y="1626482"/>
            <a:ext cx="349536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VYBERE ŠPATNĚ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731989" y="1506602"/>
            <a:ext cx="4065788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</a:pPr>
            <a:r>
              <a:rPr lang="en-US" b="1">
                <a:solidFill>
                  <a:srgbClr val="FFFFFF"/>
                </a:solidFill>
              </a:rPr>
              <a:t>Kolik Čechů každoročně změní práci?</a:t>
            </a:r>
            <a:br>
              <a:rPr lang="en-US" b="1">
                <a:solidFill>
                  <a:srgbClr val="FFFFFF"/>
                </a:solidFill>
              </a:rPr>
            </a:br>
            <a:endParaRPr b="1">
              <a:solidFill>
                <a:srgbClr val="FFFFFF"/>
              </a:solidFill>
            </a:endParaRPr>
          </a:p>
        </p:txBody>
      </p:sp>
      <p:sp>
        <p:nvSpPr>
          <p:cNvPr id="187" name="Google Shape;18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5251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88888"/>
                </a:solidFill>
              </a:rPr>
              <a:t>www.vyberspravne.cz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9541564" y="6356350"/>
            <a:ext cx="18122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6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89" name="Google Shape;189;p5" descr="changing_mi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0211" y="1595973"/>
            <a:ext cx="60198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lang="en-US" b="1"/>
              <a:t>Marta (43)</a:t>
            </a:r>
            <a:endParaRPr b="1"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"/>
          </p:nvPr>
        </p:nvSpPr>
        <p:spPr>
          <a:xfrm>
            <a:off x="5328356" y="2027685"/>
            <a:ext cx="6571007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Ve škole vždy jedničkářka. </a:t>
            </a:r>
            <a:r>
              <a:rPr lang="en-US" sz="2400" b="1"/>
              <a:t>Jejím snem byla práce s lidmi</a:t>
            </a:r>
            <a:r>
              <a:rPr lang="en-US" sz="2400"/>
              <a:t>, v pomáhajících profesích jako je psychologie nebo medicína.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highlight>
                  <a:srgbClr val="FFFF00"/>
                </a:highlight>
              </a:rPr>
              <a:t>Bála se, že se nedostane na gymnázium. Přihlásila se na </a:t>
            </a:r>
            <a:r>
              <a:rPr lang="en-US" sz="2400" b="1">
                <a:highlight>
                  <a:srgbClr val="FFFF00"/>
                </a:highlight>
              </a:rPr>
              <a:t>obchodní akademii</a:t>
            </a:r>
            <a:r>
              <a:rPr lang="en-US" sz="2400">
                <a:highlight>
                  <a:srgbClr val="FFFF00"/>
                </a:highlight>
              </a:rPr>
              <a:t>. To ji nasměrovalo na ekonomickou VŠ.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Pracovala většinu života v administrativě, v korporacích.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Vlastní děti ji dovedly k Montessori pedagogice a studiu komunikace.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>
                <a:highlight>
                  <a:srgbClr val="FFFF00"/>
                </a:highlight>
              </a:rPr>
              <a:t>Před několika lety zcela změnila směr své kariéry. Udělala si terapeutický výcvik a věnuje se manželskému a rodinnému poradenství. Našla v něm svůj smysl. </a:t>
            </a:r>
            <a:r>
              <a:rPr lang="en-US" sz="2400" b="1">
                <a:highlight>
                  <a:srgbClr val="FFFF00"/>
                </a:highlight>
              </a:rPr>
              <a:t>Je to něco, o čem snila 20 let.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>
                <a:solidFill>
                  <a:srgbClr val="77ADBE"/>
                </a:solidFill>
              </a:rPr>
              <a:t>Zpětný pohled NA ROZHODOVÁNÍ</a:t>
            </a:r>
            <a:endParaRPr/>
          </a:p>
        </p:txBody>
      </p:sp>
      <p:sp>
        <p:nvSpPr>
          <p:cNvPr id="210" name="Google Shape;2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609600" y="1600206"/>
            <a:ext cx="800668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Nátlak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kdybych se tehdy rozhodl/a svobodně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Podceňování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… ty nebudeš mít na školu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Zjednodušování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… jeden test a ten rozhodl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Škatulkování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… předsudky třídních učitelů a profesorů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 taky…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Disproporce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mezi sny a potřebami trhu práce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Obrovské obtíže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firem propojit se se školami</a:t>
            </a:r>
            <a:endParaRPr sz="24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114" y="2240400"/>
            <a:ext cx="3303286" cy="3336057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ADBE"/>
              </a:buClr>
              <a:buSzPts val="4400"/>
              <a:buFont typeface="Helvetica Neue"/>
              <a:buNone/>
            </a:pPr>
            <a:r>
              <a:rPr lang="en-US">
                <a:solidFill>
                  <a:srgbClr val="77ADBE"/>
                </a:solidFill>
              </a:rPr>
              <a:t>IKIGAI</a:t>
            </a: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539496" y="1746970"/>
            <a:ext cx="6470904" cy="3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800"/>
              <a:buChar char="•"/>
            </a:pPr>
            <a:r>
              <a:rPr lang="en-US" b="1" i="0">
                <a:solidFill>
                  <a:srgbClr val="4C4C4C"/>
                </a:solidFill>
                <a:highlight>
                  <a:srgbClr val="00FFFF"/>
                </a:highlight>
              </a:rPr>
              <a:t>ikigai = smysl života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 i="0">
              <a:solidFill>
                <a:srgbClr val="4D5156"/>
              </a:solidFill>
              <a:highlight>
                <a:srgbClr val="00FFFF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5156"/>
              </a:buClr>
              <a:buSzPts val="2800"/>
              <a:buChar char="•"/>
            </a:pPr>
            <a:r>
              <a:rPr lang="en-US">
                <a:solidFill>
                  <a:srgbClr val="4D5156"/>
                </a:solidFill>
              </a:rPr>
              <a:t>j</a:t>
            </a:r>
            <a:r>
              <a:rPr lang="en-US" b="0" i="0">
                <a:solidFill>
                  <a:srgbClr val="4D5156"/>
                </a:solidFill>
              </a:rPr>
              <a:t>e to japonský koncept hledání smyslu života a s tím spojených činností vedoucích k dosažení 'ikigai', tedy nalezení </a:t>
            </a:r>
            <a:r>
              <a:rPr lang="en-US" b="1">
                <a:solidFill>
                  <a:srgbClr val="4D5156"/>
                </a:solidFill>
              </a:rPr>
              <a:t>pocitu uspokojení se smyslem života. </a:t>
            </a: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6444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9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8867" y="1027906"/>
            <a:ext cx="4731367" cy="463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Vlastní 3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F652A0"/>
      </a:accent1>
      <a:accent2>
        <a:srgbClr val="77ADBE"/>
      </a:accent2>
      <a:accent3>
        <a:srgbClr val="5B5260"/>
      </a:accent3>
      <a:accent4>
        <a:srgbClr val="77ADBE"/>
      </a:accent4>
      <a:accent5>
        <a:srgbClr val="F652A0"/>
      </a:accent5>
      <a:accent6>
        <a:srgbClr val="77ADBE"/>
      </a:accent6>
      <a:hlink>
        <a:srgbClr val="F652A0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720</Words>
  <Application>Microsoft Office PowerPoint</Application>
  <PresentationFormat>Širokoúhlá obrazovka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Avenir</vt:lpstr>
      <vt:lpstr>Helvetica Neue</vt:lpstr>
      <vt:lpstr>Twentieth Century</vt:lpstr>
      <vt:lpstr>Raleway</vt:lpstr>
      <vt:lpstr>ShapesVTI</vt:lpstr>
      <vt:lpstr>          VYBER SPRÁVNĚ povolání, obor, školu     </vt:lpstr>
      <vt:lpstr>Prezentace aplikace PowerPoint</vt:lpstr>
      <vt:lpstr>“Nevíš, kam na školu? Pomůžeme ti”</vt:lpstr>
      <vt:lpstr>Vyberete správně? </vt:lpstr>
      <vt:lpstr>Prezentace aplikace PowerPoint</vt:lpstr>
      <vt:lpstr>Kolik Čechů každoročně změní práci? </vt:lpstr>
      <vt:lpstr>Marta (43)</vt:lpstr>
      <vt:lpstr>Zpětný pohled NA ROZHODOVÁNÍ</vt:lpstr>
      <vt:lpstr>IKIGAI</vt:lpstr>
      <vt:lpstr>Cíl programu Vyber správně</vt:lpstr>
      <vt:lpstr>Jak na to – princip Development centra</vt:lpstr>
      <vt:lpstr>Prezentace aplikace PowerPoint</vt:lpstr>
      <vt:lpstr>Prezentace aplikace PowerPoint</vt:lpstr>
      <vt:lpstr>Výsledek Vyber správně</vt:lpstr>
      <vt:lpstr>Otazníky a aktivity</vt:lpstr>
      <vt:lpstr>Náš tým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Ladislav Koubek</dc:creator>
  <cp:lastModifiedBy>Ladislav Koubek</cp:lastModifiedBy>
  <cp:revision>3</cp:revision>
  <dcterms:created xsi:type="dcterms:W3CDTF">2020-09-02T01:08:08Z</dcterms:created>
  <dcterms:modified xsi:type="dcterms:W3CDTF">2025-02-11T09:37:57Z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